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9"/>
  </p:notesMasterIdLst>
  <p:sldIdLst>
    <p:sldId id="285" r:id="rId2"/>
    <p:sldId id="300" r:id="rId3"/>
    <p:sldId id="301" r:id="rId4"/>
    <p:sldId id="304" r:id="rId5"/>
    <p:sldId id="303" r:id="rId6"/>
    <p:sldId id="305" r:id="rId7"/>
    <p:sldId id="280" r:id="rId8"/>
  </p:sldIdLst>
  <p:sldSz cx="9144000" cy="5143500" type="screen16x9"/>
  <p:notesSz cx="6858000" cy="9144000"/>
  <p:embeddedFontLst>
    <p:embeddedFont>
      <p:font typeface="Muli" panose="020B0604020202020204" charset="0"/>
      <p:regular r:id="rId10"/>
      <p:italic r:id="rId11"/>
    </p:embeddedFont>
    <p:embeddedFont>
      <p:font typeface="MingLiU-ExtB" panose="02020500000000000000" pitchFamily="18" charset="-120"/>
      <p:regular r:id="rId12"/>
    </p:embeddedFont>
    <p:embeddedFont>
      <p:font typeface="Nixie One" panose="020B0604020202020204" charset="0"/>
      <p:regular r:id="rId13"/>
    </p:embeddedFont>
    <p:embeddedFont>
      <p:font typeface="Gungsuh" panose="02030600000101010101" pitchFamily="18" charset="-127"/>
      <p:regular r:id="rId14"/>
    </p:embeddedFont>
    <p:embeddedFont>
      <p:font typeface="Andalus" panose="02020603050405020304" pitchFamily="18" charset="-78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19BBD5"/>
    <a:srgbClr val="0E293C"/>
    <a:srgbClr val="3A81BA"/>
    <a:srgbClr val="136E84"/>
    <a:srgbClr val="9991FB"/>
    <a:srgbClr val="1847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847959-6D32-4084-A31D-6C619D791056}">
  <a:tblStyle styleId="{69847959-6D32-4084-A31D-6C619D791056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00" y="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4163770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Shape 14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Shape 1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692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Shape 16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" name="Shape 16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7182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Shape 16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" name="Shape 16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0024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Shape 16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" name="Shape 16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854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Shape 16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" name="Shape 16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729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Shape 16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" name="Shape 16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19022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Shape 16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Shape 16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5088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5" name="Shape 1265"/>
          <p:cNvGrpSpPr/>
          <p:nvPr/>
        </p:nvGrpSpPr>
        <p:grpSpPr>
          <a:xfrm rot="10800000" flipH="1">
            <a:off x="316371" y="178887"/>
            <a:ext cx="1088336" cy="942842"/>
            <a:chOff x="4088875" y="1431100"/>
            <a:chExt cx="3293000" cy="2852775"/>
          </a:xfrm>
        </p:grpSpPr>
        <p:sp>
          <p:nvSpPr>
            <p:cNvPr id="1266" name="Shape 1266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7" name="Shape 1267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8" name="Shape 1268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9" name="Shape 1269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0" name="Shape 1270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1" name="Shape 1271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2" name="Shape 1272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3" name="Shape 1273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4" name="Shape 1274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5" name="Shape 1275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6" name="Shape 1276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7" name="Shape 1277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8" name="Shape 1278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9" name="Shape 1279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0" name="Shape 1280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1" name="Shape 1281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2" name="Shape 1282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3" name="Shape 1283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4" name="Shape 1284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5" name="Shape 1285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6" name="Shape 1286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7" name="Shape 1287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8" name="Shape 1288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9" name="Shape 1289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0" name="Shape 1290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1" name="Shape 1291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2" name="Shape 1292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3" name="Shape 1293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4" name="Shape 1294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5" name="Shape 1295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6" name="Shape 1296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7" name="Shape 1297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8" name="Shape 1298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9" name="Shape 1299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0" name="Shape 1300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1" name="Shape 1301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2" name="Shape 1302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3" name="Shape 1303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4" name="Shape 1304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5" name="Shape 1305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6" name="Shape 1306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7" name="Shape 1307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8" name="Shape 1308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9" name="Shape 1309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0" name="Shape 1310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1" name="Shape 1311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2" name="Shape 1312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13" name="Shape 1313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4" name="Shape 1314"/>
          <p:cNvSpPr/>
          <p:nvPr/>
        </p:nvSpPr>
        <p:spPr>
          <a:xfrm rot="10800000" flipH="1">
            <a:off x="503115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5" name="Shape 1315"/>
          <p:cNvSpPr/>
          <p:nvPr/>
        </p:nvSpPr>
        <p:spPr>
          <a:xfrm rot="10800000" flipH="1">
            <a:off x="1208423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6" name="Shape 1316"/>
          <p:cNvSpPr/>
          <p:nvPr/>
        </p:nvSpPr>
        <p:spPr>
          <a:xfrm rot="10800000" flipH="1">
            <a:off x="247753" y="49692"/>
            <a:ext cx="295199" cy="2555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317" name="Shape 1317"/>
          <p:cNvGrpSpPr/>
          <p:nvPr/>
        </p:nvGrpSpPr>
        <p:grpSpPr>
          <a:xfrm rot="10800000" flipH="1">
            <a:off x="8218342" y="4123089"/>
            <a:ext cx="685311" cy="593091"/>
            <a:chOff x="238125" y="1431100"/>
            <a:chExt cx="3296350" cy="2852775"/>
          </a:xfrm>
        </p:grpSpPr>
        <p:sp>
          <p:nvSpPr>
            <p:cNvPr id="1318" name="Shape 1318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9" name="Shape 1319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0" t="0" r="0" b="0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0" name="Shape 1320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1" name="Shape 1321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2" name="Shape 1322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3" name="Shape 1323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4" name="Shape 1324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5" name="Shape 1325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6" name="Shape 1326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7" name="Shape 1327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0" t="0" r="0" b="0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8" name="Shape 1328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0" t="0" r="0" b="0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9" name="Shape 1329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0" name="Shape 1330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1" name="Shape 1331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0" t="0" r="0" b="0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2" name="Shape 1332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0" t="0" r="0" b="0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3" name="Shape 1333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4" name="Shape 1334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0" t="0" r="0" b="0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5" name="Shape 1335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6" name="Shape 1336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7" name="Shape 1337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8" name="Shape 1338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9" name="Shape 1339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0" name="Shape 1340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1" name="Shape 1341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2" name="Shape 1342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3" name="Shape 1343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4" name="Shape 1344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5" name="Shape 1345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6" name="Shape 1346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0" t="0" r="0" b="0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7" name="Shape 1347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8" name="Shape 1348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9" name="Shape 1349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0" name="Shape 1350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1" name="Shape 1351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0" t="0" r="0" b="0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2" name="Shape 1352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3" name="Shape 1353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4" name="Shape 1354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5" name="Shape 1355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6" name="Shape 1356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7" name="Shape 1357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8" name="Shape 1358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9" name="Shape 1359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0" name="Shape 1360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1" name="Shape 1361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2" name="Shape 1362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3" name="Shape 1363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4" name="Shape 1364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5" name="Shape 1365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6" name="Shape 1366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7" name="Shape 1367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8" name="Shape 1368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9" name="Shape 1369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0" name="Shape 1370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0" t="0" r="0" b="0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1" name="Shape 1371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2" name="Shape 1372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3" name="Shape 1373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4" name="Shape 1374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5" name="Shape 1375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6" name="Shape 1376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7" name="Shape 1377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8" name="Shape 1378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9" name="Shape 1379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0" name="Shape 1380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1" name="Shape 1381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2" name="Shape 1382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3" name="Shape 1383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4" name="Shape 1384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0" t="0" r="0" b="0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5" name="Shape 1385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6" name="Shape 1386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0" t="0" r="0" b="0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7" name="Shape 1387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8" name="Shape 1388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9" name="Shape 1389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0" t="0" r="0" b="0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0" name="Shape 1390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0" t="0" r="0" b="0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1" name="Shape 1391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2" name="Shape 1392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3" name="Shape 1393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4" name="Shape 1394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5" name="Shape 1395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0" t="0" r="0" b="0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6" name="Shape 1396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7" name="Shape 1397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8" name="Shape 1398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9" name="Shape 1399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0" t="0" r="0" b="0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00" name="Shape 1400"/>
          <p:cNvSpPr/>
          <p:nvPr/>
        </p:nvSpPr>
        <p:spPr>
          <a:xfrm rot="10800000" flipH="1">
            <a:off x="8763567" y="4485979"/>
            <a:ext cx="542999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1" name="Shape 1401"/>
          <p:cNvSpPr/>
          <p:nvPr/>
        </p:nvSpPr>
        <p:spPr>
          <a:xfrm rot="10800000" flipH="1">
            <a:off x="8523810" y="4741099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2" name="Shape 1402"/>
          <p:cNvSpPr/>
          <p:nvPr/>
        </p:nvSpPr>
        <p:spPr>
          <a:xfrm rot="10800000" flipH="1">
            <a:off x="8322785" y="3628022"/>
            <a:ext cx="542999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3" name="Shape 1403"/>
          <p:cNvSpPr/>
          <p:nvPr/>
        </p:nvSpPr>
        <p:spPr>
          <a:xfrm rot="10800000" flipH="1">
            <a:off x="8763568" y="4009882"/>
            <a:ext cx="237599" cy="205799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grpSp>
        <p:nvGrpSpPr>
          <p:cNvPr id="10" name="Shape 10"/>
          <p:cNvGrpSpPr/>
          <p:nvPr/>
        </p:nvGrpSpPr>
        <p:grpSpPr>
          <a:xfrm rot="10800000" flipH="1">
            <a:off x="3692751" y="38248"/>
            <a:ext cx="1758132" cy="1523096"/>
            <a:chOff x="4088875" y="1431100"/>
            <a:chExt cx="3293000" cy="2852775"/>
          </a:xfrm>
        </p:grpSpPr>
        <p:sp>
          <p:nvSpPr>
            <p:cNvPr id="11" name="Shape 11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8" name="Shape 58"/>
          <p:cNvSpPr/>
          <p:nvPr/>
        </p:nvSpPr>
        <p:spPr>
          <a:xfrm rot="10800000" flipH="1">
            <a:off x="2809875" y="-172875"/>
            <a:ext cx="1111499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/>
          <p:nvPr/>
        </p:nvSpPr>
        <p:spPr>
          <a:xfrm rot="10800000" flipH="1">
            <a:off x="3602723" y="1360109"/>
            <a:ext cx="493799" cy="4274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" name="Shape 60"/>
          <p:cNvSpPr/>
          <p:nvPr/>
        </p:nvSpPr>
        <p:spPr>
          <a:xfrm rot="10800000" flipH="1">
            <a:off x="5278914" y="855278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/>
          <p:nvPr/>
        </p:nvSpPr>
        <p:spPr>
          <a:xfrm rot="10800000" flipH="1">
            <a:off x="5365798" y="352324"/>
            <a:ext cx="493799" cy="4271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2" name="Shape 62"/>
          <p:cNvGrpSpPr/>
          <p:nvPr/>
        </p:nvGrpSpPr>
        <p:grpSpPr>
          <a:xfrm>
            <a:off x="5549153" y="1029780"/>
            <a:ext cx="404640" cy="374058"/>
            <a:chOff x="5975075" y="2327500"/>
            <a:chExt cx="420100" cy="388350"/>
          </a:xfrm>
        </p:grpSpPr>
        <p:sp>
          <p:nvSpPr>
            <p:cNvPr id="63" name="Shape 6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5" name="Shape 65"/>
          <p:cNvSpPr/>
          <p:nvPr/>
        </p:nvSpPr>
        <p:spPr>
          <a:xfrm>
            <a:off x="3253021" y="113273"/>
            <a:ext cx="225084" cy="389963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6" name="Shape 66"/>
          <p:cNvGrpSpPr/>
          <p:nvPr/>
        </p:nvGrpSpPr>
        <p:grpSpPr>
          <a:xfrm>
            <a:off x="4380525" y="515192"/>
            <a:ext cx="382958" cy="607110"/>
            <a:chOff x="6718575" y="2318625"/>
            <a:chExt cx="256950" cy="407375"/>
          </a:xfrm>
        </p:grpSpPr>
        <p:sp>
          <p:nvSpPr>
            <p:cNvPr id="67" name="Shape 6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" name="Shape 75"/>
          <p:cNvGrpSpPr/>
          <p:nvPr/>
        </p:nvGrpSpPr>
        <p:grpSpPr>
          <a:xfrm>
            <a:off x="3199463" y="902958"/>
            <a:ext cx="395017" cy="403296"/>
            <a:chOff x="3951850" y="2985350"/>
            <a:chExt cx="407950" cy="416500"/>
          </a:xfrm>
        </p:grpSpPr>
        <p:sp>
          <p:nvSpPr>
            <p:cNvPr id="76" name="Shape 76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0" name="Shape 80"/>
          <p:cNvGrpSpPr/>
          <p:nvPr/>
        </p:nvGrpSpPr>
        <p:grpSpPr>
          <a:xfrm rot="10800000" flipH="1">
            <a:off x="3920311" y="3981675"/>
            <a:ext cx="1303376" cy="1127987"/>
            <a:chOff x="238125" y="1431100"/>
            <a:chExt cx="3296350" cy="2852775"/>
          </a:xfrm>
        </p:grpSpPr>
        <p:sp>
          <p:nvSpPr>
            <p:cNvPr id="81" name="Shape 81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0" t="0" r="0" b="0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0" t="0" r="0" b="0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0" t="0" r="0" b="0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0" t="0" r="0" b="0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0" t="0" r="0" b="0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0" t="0" r="0" b="0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0" t="0" r="0" b="0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0" t="0" r="0" b="0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0" t="0" r="0" b="0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0" t="0" r="0" b="0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0" t="0" r="0" b="0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0" t="0" r="0" b="0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0" t="0" r="0" b="0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0" t="0" r="0" b="0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0" t="0" r="0" b="0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3" name="Shape 163"/>
          <p:cNvSpPr/>
          <p:nvPr/>
        </p:nvSpPr>
        <p:spPr>
          <a:xfrm rot="10800000" flipH="1">
            <a:off x="5010533" y="4576647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 rot="10800000" flipH="1">
            <a:off x="5133679" y="4056450"/>
            <a:ext cx="540000" cy="4673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/>
          <p:nvPr/>
        </p:nvSpPr>
        <p:spPr>
          <a:xfrm rot="10800000" flipH="1">
            <a:off x="3530384" y="4576661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5370704" y="4867760"/>
            <a:ext cx="312502" cy="312484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68" name="Shape 168"/>
          <p:cNvGrpSpPr/>
          <p:nvPr/>
        </p:nvGrpSpPr>
        <p:grpSpPr>
          <a:xfrm>
            <a:off x="5772008" y="4056440"/>
            <a:ext cx="573942" cy="550550"/>
            <a:chOff x="5241175" y="4959100"/>
            <a:chExt cx="539775" cy="517775"/>
          </a:xfrm>
        </p:grpSpPr>
        <p:sp>
          <p:nvSpPr>
            <p:cNvPr id="169" name="Shape 16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5" name="Shape 175"/>
          <p:cNvSpPr/>
          <p:nvPr/>
        </p:nvSpPr>
        <p:spPr>
          <a:xfrm>
            <a:off x="3429208" y="3904791"/>
            <a:ext cx="377838" cy="343684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8945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732700" y="2255124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19BBD5"/>
              </a:buClr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480"/>
              </a:spcBef>
              <a:buClr>
                <a:srgbClr val="19BBD5"/>
              </a:buClr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480"/>
              </a:spcBef>
              <a:buClr>
                <a:srgbClr val="19BBD5"/>
              </a:buClr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360"/>
              </a:spcBef>
              <a:buClr>
                <a:srgbClr val="19BBD5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360"/>
              </a:spcBef>
              <a:buClr>
                <a:srgbClr val="19BBD5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Shape 1408"/>
          <p:cNvSpPr txBox="1">
            <a:spLocks noGrp="1"/>
          </p:cNvSpPr>
          <p:nvPr>
            <p:ph type="ctrTitle"/>
          </p:nvPr>
        </p:nvSpPr>
        <p:spPr>
          <a:xfrm>
            <a:off x="1837133" y="1742972"/>
            <a:ext cx="5464968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sz="2800" b="1" dirty="0"/>
              <a:t>Background Subtraction Using Local SVD Binary </a:t>
            </a:r>
            <a:r>
              <a:rPr lang="en-US" sz="2800" b="1" dirty="0" smtClean="0"/>
              <a:t>Pattern</a:t>
            </a:r>
            <a:endParaRPr lang="en" sz="2800" b="1" dirty="0"/>
          </a:p>
        </p:txBody>
      </p:sp>
      <p:sp>
        <p:nvSpPr>
          <p:cNvPr id="10" name="Shape 1423"/>
          <p:cNvSpPr txBox="1">
            <a:spLocks/>
          </p:cNvSpPr>
          <p:nvPr/>
        </p:nvSpPr>
        <p:spPr>
          <a:xfrm>
            <a:off x="3079216" y="2902771"/>
            <a:ext cx="2980801" cy="7825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algn="ctr">
              <a:spcBef>
                <a:spcPts val="0"/>
              </a:spcBef>
              <a:buNone/>
            </a:pPr>
            <a:r>
              <a:rPr lang="x-none" sz="1200" b="1" i="1" dirty="0" smtClean="0"/>
              <a:t>B.S.C.S.</a:t>
            </a:r>
            <a:r>
              <a:rPr lang="x-none" sz="1200" b="1" dirty="0" smtClean="0"/>
              <a:t> </a:t>
            </a:r>
            <a:r>
              <a:rPr lang="en" sz="1800" b="1" dirty="0" smtClean="0"/>
              <a:t>Franci Suni Lopez </a:t>
            </a:r>
          </a:p>
          <a:p>
            <a:pPr algn="ctr">
              <a:spcBef>
                <a:spcPts val="0"/>
              </a:spcBef>
              <a:buNone/>
            </a:pPr>
            <a:r>
              <a:rPr lang="x-none" sz="1200" b="1" i="1" dirty="0"/>
              <a:t>B.S.C.S.</a:t>
            </a:r>
            <a:r>
              <a:rPr lang="x-none" sz="1200" b="1" dirty="0"/>
              <a:t> </a:t>
            </a:r>
            <a:r>
              <a:rPr lang="en" sz="1800" b="1" dirty="0" smtClean="0"/>
              <a:t>Joel Gallegos Guillen</a:t>
            </a:r>
            <a:endParaRPr lang="en" sz="1800" b="1" dirty="0"/>
          </a:p>
          <a:p>
            <a:pPr algn="ctr">
              <a:spcBef>
                <a:spcPts val="0"/>
              </a:spcBef>
              <a:buNone/>
            </a:pPr>
            <a:endParaRPr lang="en" sz="1800" b="1" dirty="0" smtClean="0"/>
          </a:p>
          <a:p>
            <a:pPr algn="ctr">
              <a:spcBef>
                <a:spcPts val="0"/>
              </a:spcBef>
              <a:buFont typeface="Muli"/>
              <a:buNone/>
            </a:pPr>
            <a:endParaRPr lang="en" sz="1800" b="1" dirty="0" smtClean="0"/>
          </a:p>
          <a:p>
            <a:pPr algn="ctr">
              <a:spcBef>
                <a:spcPts val="0"/>
              </a:spcBef>
              <a:buFont typeface="Muli"/>
              <a:buNone/>
            </a:pPr>
            <a:endParaRPr lang="en" sz="1100" dirty="0"/>
          </a:p>
        </p:txBody>
      </p:sp>
      <p:sp>
        <p:nvSpPr>
          <p:cNvPr id="9" name="Hexágono 8"/>
          <p:cNvSpPr/>
          <p:nvPr/>
        </p:nvSpPr>
        <p:spPr>
          <a:xfrm>
            <a:off x="3724276" y="76200"/>
            <a:ext cx="1690688" cy="1452701"/>
          </a:xfrm>
          <a:prstGeom prst="hexagon">
            <a:avLst>
              <a:gd name="adj" fmla="val 28481"/>
              <a:gd name="vf" fmla="val 115470"/>
            </a:avLst>
          </a:prstGeom>
          <a:solidFill>
            <a:srgbClr val="184769"/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221" y="403478"/>
            <a:ext cx="1034798" cy="905448"/>
          </a:xfrm>
          <a:prstGeom prst="rect">
            <a:avLst/>
          </a:prstGeom>
        </p:spPr>
      </p:pic>
      <p:sp>
        <p:nvSpPr>
          <p:cNvPr id="2" name="Hexágono 1"/>
          <p:cNvSpPr/>
          <p:nvPr/>
        </p:nvSpPr>
        <p:spPr>
          <a:xfrm>
            <a:off x="5440211" y="1021606"/>
            <a:ext cx="605395" cy="507295"/>
          </a:xfrm>
          <a:prstGeom prst="hexagon">
            <a:avLst/>
          </a:prstGeom>
          <a:solidFill>
            <a:srgbClr val="0E293C"/>
          </a:solidFill>
          <a:ln>
            <a:solidFill>
              <a:srgbClr val="0E29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553" y="4409375"/>
            <a:ext cx="2208461" cy="713091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73" y="4549823"/>
            <a:ext cx="1489964" cy="529665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1429" y="4381490"/>
            <a:ext cx="1860144" cy="76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602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Shape 1646"/>
          <p:cNvSpPr/>
          <p:nvPr/>
        </p:nvSpPr>
        <p:spPr>
          <a:xfrm>
            <a:off x="764398" y="480276"/>
            <a:ext cx="204520" cy="35433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1554"/>
          <p:cNvSpPr txBox="1">
            <a:spLocks/>
          </p:cNvSpPr>
          <p:nvPr/>
        </p:nvSpPr>
        <p:spPr>
          <a:xfrm>
            <a:off x="1504099" y="659275"/>
            <a:ext cx="6714483" cy="64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" sz="3000" dirty="0" smtClean="0">
                <a:latin typeface="Gungsuh" panose="02030600000101010101" pitchFamily="18" charset="-127"/>
                <a:ea typeface="Gungsuh" panose="02030600000101010101" pitchFamily="18" charset="-127"/>
                <a:cs typeface="Andalus" panose="02020603050405020304" pitchFamily="18" charset="-78"/>
              </a:rPr>
              <a:t>Approach</a:t>
            </a:r>
            <a:endParaRPr lang="en" sz="3000" dirty="0">
              <a:latin typeface="Gungsuh" panose="02030600000101010101" pitchFamily="18" charset="-127"/>
              <a:ea typeface="Gungsuh" panose="02030600000101010101" pitchFamily="18" charset="-127"/>
              <a:cs typeface="Andalus" panose="02020603050405020304" pitchFamily="18" charset="-78"/>
            </a:endParaRPr>
          </a:p>
        </p:txBody>
      </p:sp>
      <p:sp>
        <p:nvSpPr>
          <p:cNvPr id="5" name="Shape 1670"/>
          <p:cNvSpPr txBox="1">
            <a:spLocks/>
          </p:cNvSpPr>
          <p:nvPr/>
        </p:nvSpPr>
        <p:spPr>
          <a:xfrm>
            <a:off x="866658" y="1366031"/>
            <a:ext cx="5429367" cy="34703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457200" indent="-228600">
              <a:lnSpc>
                <a:spcPct val="150000"/>
              </a:lnSpc>
              <a:spcBef>
                <a:spcPts val="0"/>
              </a:spcBef>
            </a:pPr>
            <a:endParaRPr lang="en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66" y="2047718"/>
            <a:ext cx="7461116" cy="1053498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466" y="3301307"/>
            <a:ext cx="7461116" cy="1023398"/>
          </a:xfrm>
          <a:prstGeom prst="rect">
            <a:avLst/>
          </a:prstGeom>
        </p:spPr>
      </p:pic>
      <p:sp>
        <p:nvSpPr>
          <p:cNvPr id="7" name="Shape 1670"/>
          <p:cNvSpPr txBox="1">
            <a:spLocks/>
          </p:cNvSpPr>
          <p:nvPr/>
        </p:nvSpPr>
        <p:spPr>
          <a:xfrm>
            <a:off x="975850" y="1366030"/>
            <a:ext cx="5429367" cy="34703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457200" indent="-228600">
              <a:lnSpc>
                <a:spcPct val="150000"/>
              </a:lnSpc>
              <a:spcBef>
                <a:spcPts val="0"/>
              </a:spcBef>
            </a:pPr>
            <a:r>
              <a:rPr lang="en" dirty="0" smtClean="0"/>
              <a:t>Strong method for changes of ilumination.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6397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Shape 1646"/>
          <p:cNvSpPr/>
          <p:nvPr/>
        </p:nvSpPr>
        <p:spPr>
          <a:xfrm>
            <a:off x="764398" y="480276"/>
            <a:ext cx="204520" cy="35433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1554"/>
          <p:cNvSpPr txBox="1">
            <a:spLocks/>
          </p:cNvSpPr>
          <p:nvPr/>
        </p:nvSpPr>
        <p:spPr>
          <a:xfrm>
            <a:off x="1504099" y="659275"/>
            <a:ext cx="6714483" cy="64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" sz="3000" dirty="0" smtClean="0">
                <a:latin typeface="Gungsuh" panose="02030600000101010101" pitchFamily="18" charset="-127"/>
                <a:ea typeface="Gungsuh" panose="02030600000101010101" pitchFamily="18" charset="-127"/>
                <a:cs typeface="Andalus" panose="02020603050405020304" pitchFamily="18" charset="-78"/>
              </a:rPr>
              <a:t>Code</a:t>
            </a:r>
            <a:endParaRPr lang="en" sz="3000" dirty="0">
              <a:latin typeface="Gungsuh" panose="02030600000101010101" pitchFamily="18" charset="-127"/>
              <a:ea typeface="Gungsuh" panose="02030600000101010101" pitchFamily="18" charset="-127"/>
              <a:cs typeface="Andalus" panose="02020603050405020304" pitchFamily="18" charset="-78"/>
            </a:endParaRPr>
          </a:p>
        </p:txBody>
      </p:sp>
      <p:sp>
        <p:nvSpPr>
          <p:cNvPr id="5" name="Shape 1670"/>
          <p:cNvSpPr txBox="1">
            <a:spLocks/>
          </p:cNvSpPr>
          <p:nvPr/>
        </p:nvSpPr>
        <p:spPr>
          <a:xfrm>
            <a:off x="968918" y="2256285"/>
            <a:ext cx="6823226" cy="13366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457200" indent="-228600">
              <a:lnSpc>
                <a:spcPct val="150000"/>
              </a:lnSpc>
              <a:spcBef>
                <a:spcPts val="0"/>
              </a:spcBef>
            </a:pPr>
            <a:r>
              <a:rPr lang="es-PE" dirty="0" err="1" smtClean="0"/>
              <a:t>Source</a:t>
            </a:r>
            <a:r>
              <a:rPr lang="es-PE" dirty="0" smtClean="0"/>
              <a:t> </a:t>
            </a:r>
            <a:r>
              <a:rPr lang="es-PE" dirty="0" err="1" smtClean="0"/>
              <a:t>code</a:t>
            </a:r>
            <a:r>
              <a:rPr lang="es-PE" dirty="0" smtClean="0"/>
              <a:t> </a:t>
            </a:r>
            <a:r>
              <a:rPr lang="es-PE" dirty="0" err="1" smtClean="0"/>
              <a:t>on</a:t>
            </a:r>
            <a:r>
              <a:rPr lang="es-PE" dirty="0" smtClean="0"/>
              <a:t> </a:t>
            </a:r>
            <a:r>
              <a:rPr lang="es-PE" dirty="0" err="1" smtClean="0"/>
              <a:t>Python</a:t>
            </a:r>
            <a:endParaRPr lang="es-PE" dirty="0" smtClean="0"/>
          </a:p>
          <a:p>
            <a:pPr marL="457200" indent="-228600">
              <a:lnSpc>
                <a:spcPct val="150000"/>
              </a:lnSpc>
              <a:spcBef>
                <a:spcPts val="0"/>
              </a:spcBef>
            </a:pPr>
            <a:r>
              <a:rPr lang="pt-BR" i="1" dirty="0" err="1">
                <a:latin typeface="MingLiU-ExtB" panose="02020500000000000000" pitchFamily="18" charset="-120"/>
                <a:ea typeface="MingLiU-ExtB" panose="02020500000000000000" pitchFamily="18" charset="-120"/>
              </a:rPr>
              <a:t>python</a:t>
            </a:r>
            <a:r>
              <a:rPr lang="pt-BR" i="1" dirty="0">
                <a:latin typeface="MingLiU-ExtB" panose="02020500000000000000" pitchFamily="18" charset="-120"/>
                <a:ea typeface="MingLiU-ExtB" panose="02020500000000000000" pitchFamily="18" charset="-120"/>
              </a:rPr>
              <a:t> </a:t>
            </a:r>
            <a:r>
              <a:rPr lang="pt-BR" i="1" dirty="0" smtClean="0">
                <a:latin typeface="MingLiU-ExtB" panose="02020500000000000000" pitchFamily="18" charset="-120"/>
                <a:ea typeface="MingLiU-ExtB" panose="02020500000000000000" pitchFamily="18" charset="-120"/>
              </a:rPr>
              <a:t>localsvd2016 -g </a:t>
            </a:r>
            <a:r>
              <a:rPr lang="pt-BR" i="1" dirty="0" err="1" smtClean="0">
                <a:latin typeface="MingLiU-ExtB" panose="02020500000000000000" pitchFamily="18" charset="-120"/>
                <a:ea typeface="MingLiU-ExtB" panose="02020500000000000000" pitchFamily="18" charset="-120"/>
              </a:rPr>
              <a:t>highway</a:t>
            </a:r>
            <a:r>
              <a:rPr lang="pt-BR" i="1" dirty="0" smtClean="0">
                <a:latin typeface="MingLiU-ExtB" panose="02020500000000000000" pitchFamily="18" charset="-120"/>
                <a:ea typeface="MingLiU-ExtB" panose="02020500000000000000" pitchFamily="18" charset="-120"/>
              </a:rPr>
              <a:t>/</a:t>
            </a:r>
            <a:r>
              <a:rPr lang="pt-BR" i="1" dirty="0" err="1" smtClean="0">
                <a:latin typeface="MingLiU-ExtB" panose="02020500000000000000" pitchFamily="18" charset="-120"/>
                <a:ea typeface="MingLiU-ExtB" panose="02020500000000000000" pitchFamily="18" charset="-120"/>
              </a:rPr>
              <a:t>groundtruth</a:t>
            </a:r>
            <a:r>
              <a:rPr lang="pt-BR" i="1" dirty="0" smtClean="0">
                <a:latin typeface="MingLiU-ExtB" panose="02020500000000000000" pitchFamily="18" charset="-120"/>
                <a:ea typeface="MingLiU-ExtB" panose="02020500000000000000" pitchFamily="18" charset="-120"/>
              </a:rPr>
              <a:t> -f </a:t>
            </a:r>
            <a:r>
              <a:rPr lang="pt-BR" i="1" dirty="0" err="1" smtClean="0">
                <a:latin typeface="MingLiU-ExtB" panose="02020500000000000000" pitchFamily="18" charset="-120"/>
                <a:ea typeface="MingLiU-ExtB" panose="02020500000000000000" pitchFamily="18" charset="-120"/>
              </a:rPr>
              <a:t>highway</a:t>
            </a:r>
            <a:r>
              <a:rPr lang="pt-BR" i="1" dirty="0" smtClean="0">
                <a:latin typeface="MingLiU-ExtB" panose="02020500000000000000" pitchFamily="18" charset="-120"/>
                <a:ea typeface="MingLiU-ExtB" panose="02020500000000000000" pitchFamily="18" charset="-120"/>
              </a:rPr>
              <a:t>/input -k 1700</a:t>
            </a:r>
            <a:endParaRPr lang="es-PE" i="1" dirty="0" smtClean="0">
              <a:latin typeface="MingLiU-ExtB" panose="02020500000000000000" pitchFamily="18" charset="-120"/>
              <a:ea typeface="MingLiU-ExtB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5335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Shape 1646"/>
          <p:cNvSpPr/>
          <p:nvPr/>
        </p:nvSpPr>
        <p:spPr>
          <a:xfrm>
            <a:off x="764398" y="480276"/>
            <a:ext cx="204520" cy="35433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1554"/>
          <p:cNvSpPr txBox="1">
            <a:spLocks/>
          </p:cNvSpPr>
          <p:nvPr/>
        </p:nvSpPr>
        <p:spPr>
          <a:xfrm>
            <a:off x="1504099" y="659275"/>
            <a:ext cx="6714483" cy="64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" sz="3000" dirty="0" smtClean="0">
                <a:latin typeface="Gungsuh" panose="02030600000101010101" pitchFamily="18" charset="-127"/>
                <a:ea typeface="Gungsuh" panose="02030600000101010101" pitchFamily="18" charset="-127"/>
                <a:cs typeface="Andalus" panose="02020603050405020304" pitchFamily="18" charset="-78"/>
              </a:rPr>
              <a:t>Core</a:t>
            </a:r>
            <a:endParaRPr lang="en" sz="3000" dirty="0">
              <a:latin typeface="Gungsuh" panose="02030600000101010101" pitchFamily="18" charset="-127"/>
              <a:ea typeface="Gungsuh" panose="02030600000101010101" pitchFamily="18" charset="-127"/>
              <a:cs typeface="Andalus" panose="02020603050405020304" pitchFamily="18" charset="-78"/>
            </a:endParaRPr>
          </a:p>
        </p:txBody>
      </p:sp>
      <p:sp>
        <p:nvSpPr>
          <p:cNvPr id="5" name="Shape 1670"/>
          <p:cNvSpPr txBox="1">
            <a:spLocks/>
          </p:cNvSpPr>
          <p:nvPr/>
        </p:nvSpPr>
        <p:spPr>
          <a:xfrm>
            <a:off x="2034447" y="1388066"/>
            <a:ext cx="5429367" cy="34703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457200" indent="-228600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For each </a:t>
            </a:r>
            <a:r>
              <a:rPr lang="en-US" dirty="0"/>
              <a:t>pixel of the </a:t>
            </a:r>
            <a:r>
              <a:rPr lang="en-US" dirty="0" smtClean="0"/>
              <a:t> </a:t>
            </a:r>
            <a:r>
              <a:rPr lang="en-US" dirty="0"/>
              <a:t>N </a:t>
            </a:r>
            <a:r>
              <a:rPr lang="en-US" dirty="0" smtClean="0"/>
              <a:t>frames </a:t>
            </a:r>
            <a:r>
              <a:rPr lang="en-US" dirty="0"/>
              <a:t>Extract the </a:t>
            </a:r>
            <a:r>
              <a:rPr lang="en-US" dirty="0" smtClean="0"/>
              <a:t>LSBP (Local SVD Binary Pattern ) </a:t>
            </a:r>
            <a:r>
              <a:rPr lang="en-US" dirty="0" smtClean="0"/>
              <a:t>descriptor</a:t>
            </a:r>
          </a:p>
          <a:p>
            <a:pPr marL="457200" indent="-228600">
              <a:lnSpc>
                <a:spcPct val="150000"/>
              </a:lnSpc>
              <a:spcBef>
                <a:spcPts val="0"/>
              </a:spcBef>
            </a:pPr>
            <a:endParaRPr lang="es-PE" dirty="0"/>
          </a:p>
          <a:p>
            <a:pPr marL="457200" indent="-228600">
              <a:lnSpc>
                <a:spcPct val="150000"/>
              </a:lnSpc>
              <a:spcBef>
                <a:spcPts val="0"/>
              </a:spcBef>
            </a:pPr>
            <a:endParaRPr lang="es-PE" dirty="0" smtClean="0"/>
          </a:p>
          <a:p>
            <a:pPr marL="457200" indent="-228600">
              <a:lnSpc>
                <a:spcPct val="150000"/>
              </a:lnSpc>
              <a:spcBef>
                <a:spcPts val="0"/>
              </a:spcBef>
            </a:pPr>
            <a:endParaRPr lang="es-PE" dirty="0"/>
          </a:p>
          <a:p>
            <a:pPr marL="457200" indent="-228600">
              <a:lnSpc>
                <a:spcPct val="150000"/>
              </a:lnSpc>
              <a:spcBef>
                <a:spcPts val="0"/>
              </a:spcBef>
            </a:pPr>
            <a:r>
              <a:rPr lang="en" dirty="0" smtClean="0"/>
              <a:t>Local Binary Pattern (LBP)</a:t>
            </a:r>
          </a:p>
          <a:p>
            <a:pPr marL="457200" indent="-228600">
              <a:lnSpc>
                <a:spcPct val="150000"/>
              </a:lnSpc>
              <a:spcBef>
                <a:spcPts val="0"/>
              </a:spcBef>
            </a:pPr>
            <a:r>
              <a:rPr lang="en" dirty="0" smtClean="0"/>
              <a:t>Singular Value Decomposition (SVD)</a:t>
            </a:r>
            <a:endParaRPr lang="en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6462" y="2184400"/>
            <a:ext cx="2691075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29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Shape 1646"/>
          <p:cNvSpPr/>
          <p:nvPr/>
        </p:nvSpPr>
        <p:spPr>
          <a:xfrm>
            <a:off x="764398" y="480276"/>
            <a:ext cx="204520" cy="35433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673" y="657443"/>
            <a:ext cx="3092076" cy="3899725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05995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Shape 1646"/>
          <p:cNvSpPr/>
          <p:nvPr/>
        </p:nvSpPr>
        <p:spPr>
          <a:xfrm>
            <a:off x="764398" y="480276"/>
            <a:ext cx="204520" cy="35433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1554"/>
          <p:cNvSpPr txBox="1">
            <a:spLocks/>
          </p:cNvSpPr>
          <p:nvPr/>
        </p:nvSpPr>
        <p:spPr>
          <a:xfrm>
            <a:off x="1504099" y="659275"/>
            <a:ext cx="6714483" cy="64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" sz="3000" dirty="0" smtClean="0">
                <a:latin typeface="Gungsuh" panose="02030600000101010101" pitchFamily="18" charset="-127"/>
                <a:ea typeface="Gungsuh" panose="02030600000101010101" pitchFamily="18" charset="-127"/>
                <a:cs typeface="Andalus" panose="02020603050405020304" pitchFamily="18" charset="-78"/>
              </a:rPr>
              <a:t>Results</a:t>
            </a:r>
            <a:endParaRPr lang="en" sz="3000" dirty="0">
              <a:latin typeface="Gungsuh" panose="02030600000101010101" pitchFamily="18" charset="-127"/>
              <a:ea typeface="Gungsuh" panose="02030600000101010101" pitchFamily="18" charset="-127"/>
              <a:cs typeface="Andalus" panose="02020603050405020304" pitchFamily="18" charset="-78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637" y="1489990"/>
            <a:ext cx="6456217" cy="3326844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72042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Shape 1669"/>
          <p:cNvSpPr txBox="1">
            <a:spLocks noGrp="1"/>
          </p:cNvSpPr>
          <p:nvPr>
            <p:ph type="ctrTitle" idx="4294967295"/>
          </p:nvPr>
        </p:nvSpPr>
        <p:spPr>
          <a:xfrm>
            <a:off x="3152775" y="1354750"/>
            <a:ext cx="45620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0" dirty="0" smtClean="0"/>
              <a:t>Thanks!</a:t>
            </a:r>
            <a:endParaRPr lang="en" sz="8000" dirty="0"/>
          </a:p>
        </p:txBody>
      </p:sp>
      <p:grpSp>
        <p:nvGrpSpPr>
          <p:cNvPr id="1671" name="Shape 1671"/>
          <p:cNvGrpSpPr/>
          <p:nvPr/>
        </p:nvGrpSpPr>
        <p:grpSpPr>
          <a:xfrm flipH="1">
            <a:off x="905355" y="670081"/>
            <a:ext cx="2152304" cy="1864573"/>
            <a:chOff x="4088875" y="1431100"/>
            <a:chExt cx="3293000" cy="2852775"/>
          </a:xfrm>
        </p:grpSpPr>
        <p:sp>
          <p:nvSpPr>
            <p:cNvPr id="1672" name="Shape 1672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3" name="Shape 1673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4" name="Shape 1674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5" name="Shape 1675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6" name="Shape 1676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7" name="Shape 1677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8" name="Shape 1678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9" name="Shape 1679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0" name="Shape 1680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1" name="Shape 1681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2" name="Shape 1682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3" name="Shape 1683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4" name="Shape 1684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5" name="Shape 1685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6" name="Shape 1686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7" name="Shape 1687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8" name="Shape 1688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9" name="Shape 1689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0" name="Shape 1690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1" name="Shape 1691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2" name="Shape 1692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3" name="Shape 1693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4" name="Shape 1694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5" name="Shape 1695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6" name="Shape 1696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7" name="Shape 1697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8" name="Shape 1698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9" name="Shape 1699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0" name="Shape 1700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1" name="Shape 1701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2" name="Shape 1702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3" name="Shape 1703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4" name="Shape 1704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5" name="Shape 1705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6" name="Shape 1706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7" name="Shape 1707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8" name="Shape 1708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9" name="Shape 1709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0" name="Shape 1710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1" name="Shape 1711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2" name="Shape 1712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3" name="Shape 1713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4" name="Shape 1714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5" name="Shape 1715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6" name="Shape 1716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7" name="Shape 1717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8" name="Shape 1718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19" name="Shape 1719"/>
          <p:cNvSpPr/>
          <p:nvPr/>
        </p:nvSpPr>
        <p:spPr>
          <a:xfrm>
            <a:off x="1591718" y="1212579"/>
            <a:ext cx="779560" cy="779560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1670"/>
          <p:cNvSpPr txBox="1">
            <a:spLocks/>
          </p:cNvSpPr>
          <p:nvPr/>
        </p:nvSpPr>
        <p:spPr>
          <a:xfrm>
            <a:off x="3220863" y="2229390"/>
            <a:ext cx="4562099" cy="246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>
              <a:spcBef>
                <a:spcPts val="0"/>
              </a:spcBef>
              <a:buFont typeface="Muli"/>
              <a:buNone/>
            </a:pPr>
            <a:r>
              <a:rPr lang="x-none" sz="3600" b="1" dirty="0" err="1" smtClean="0"/>
              <a:t>Question</a:t>
            </a:r>
            <a:r>
              <a:rPr lang="en" sz="3600" b="1" dirty="0" smtClean="0"/>
              <a:t>s?</a:t>
            </a:r>
          </a:p>
          <a:p>
            <a:pPr marL="228600">
              <a:spcBef>
                <a:spcPts val="0"/>
              </a:spcBef>
              <a:buFont typeface="Muli"/>
              <a:buNone/>
            </a:pPr>
            <a:endParaRPr lang="en" sz="1200" dirty="0" smtClean="0"/>
          </a:p>
          <a:p>
            <a:pPr marL="457200" indent="-228600">
              <a:spcBef>
                <a:spcPts val="0"/>
              </a:spcBef>
            </a:pPr>
            <a:endParaRPr lang="es-PE" dirty="0" smtClean="0"/>
          </a:p>
          <a:p>
            <a:pPr marL="457200" indent="-228600">
              <a:spcBef>
                <a:spcPts val="0"/>
              </a:spcBef>
            </a:pPr>
            <a:endParaRPr lang="es-PE" dirty="0" smtClean="0"/>
          </a:p>
          <a:p>
            <a:pPr marL="457200" lvl="3" indent="-228600">
              <a:spcBef>
                <a:spcPts val="0"/>
              </a:spcBef>
            </a:pPr>
            <a:endParaRPr lang="en" dirty="0" smtClean="0"/>
          </a:p>
          <a:p>
            <a:pPr marL="457200" indent="-228600">
              <a:spcBef>
                <a:spcPts val="0"/>
              </a:spcBef>
            </a:pP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5195</TotalTime>
  <Words>77</Words>
  <Application>Microsoft Office PowerPoint</Application>
  <PresentationFormat>Presentación en pantalla (16:9)</PresentationFormat>
  <Paragraphs>22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Muli</vt:lpstr>
      <vt:lpstr>MingLiU-ExtB</vt:lpstr>
      <vt:lpstr>Arial</vt:lpstr>
      <vt:lpstr>Nixie One</vt:lpstr>
      <vt:lpstr>Gungsuh</vt:lpstr>
      <vt:lpstr>Andalus</vt:lpstr>
      <vt:lpstr>Imogen template</vt:lpstr>
      <vt:lpstr>Background Subtraction Using Local SVD Binary Pattern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Care Reminder</dc:title>
  <dc:creator>Franci</dc:creator>
  <cp:lastModifiedBy>PC11</cp:lastModifiedBy>
  <cp:revision>154</cp:revision>
  <dcterms:modified xsi:type="dcterms:W3CDTF">2018-03-01T21:37:11Z</dcterms:modified>
</cp:coreProperties>
</file>